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2"/>
  </p:notesMasterIdLst>
  <p:sldIdLst>
    <p:sldId id="256" r:id="rId2"/>
    <p:sldId id="257" r:id="rId3"/>
    <p:sldId id="265" r:id="rId4"/>
    <p:sldId id="258"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7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1F27D-6A8B-42E7-997D-9833AD3302AB}"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ABB21-E987-405F-978D-4038D5BAEA04}" type="slidenum">
              <a:rPr lang="en-US" smtClean="0"/>
              <a:t>‹#›</a:t>
            </a:fld>
            <a:endParaRPr lang="en-US"/>
          </a:p>
        </p:txBody>
      </p:sp>
    </p:spTree>
    <p:extLst>
      <p:ext uri="{BB962C8B-B14F-4D97-AF65-F5344CB8AC3E}">
        <p14:creationId xmlns:p14="http://schemas.microsoft.com/office/powerpoint/2010/main" val="402986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11/19/2024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82626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11/19/2024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60863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11/19/2024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780468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11/19/2024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20208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11/19/2024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33487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11/19/2024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364941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11/19/2024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18429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11/19/2024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187414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11/19/2024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48758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11/19/2024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2949791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11/19/2024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47425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11/19/2024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17610092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2" r:id="rId6"/>
    <p:sldLayoutId id="2147483667" r:id="rId7"/>
    <p:sldLayoutId id="2147483663" r:id="rId8"/>
    <p:sldLayoutId id="2147483664" r:id="rId9"/>
    <p:sldLayoutId id="2147483665" r:id="rId10"/>
    <p:sldLayoutId id="2147483666"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099B8A2A-EB03-C2F0-77DF-BA494C006003}"/>
              </a:ext>
            </a:extLst>
          </p:cNvPr>
          <p:cNvPicPr>
            <a:picLocks noChangeAspect="1"/>
          </p:cNvPicPr>
          <p:nvPr/>
        </p:nvPicPr>
        <p:blipFill>
          <a:blip r:embed="rId2">
            <a:alphaModFix amt="50000"/>
          </a:blip>
          <a:srcRect t="1220" b="14510"/>
          <a:stretch/>
        </p:blipFill>
        <p:spPr>
          <a:xfrm>
            <a:off x="20" y="1"/>
            <a:ext cx="12191980" cy="6857999"/>
          </a:xfrm>
          <a:prstGeom prst="rect">
            <a:avLst/>
          </a:prstGeom>
        </p:spPr>
      </p:pic>
      <p:sp>
        <p:nvSpPr>
          <p:cNvPr id="2" name="Title 1">
            <a:extLst>
              <a:ext uri="{FF2B5EF4-FFF2-40B4-BE49-F238E27FC236}">
                <a16:creationId xmlns:a16="http://schemas.microsoft.com/office/drawing/2014/main" id="{279D429B-7F36-CC3A-A921-9002F70B3D44}"/>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Data Analysis on Customer Churn for Banking Services</a:t>
            </a:r>
          </a:p>
        </p:txBody>
      </p:sp>
      <p:sp>
        <p:nvSpPr>
          <p:cNvPr id="3" name="Subtitle 2">
            <a:extLst>
              <a:ext uri="{FF2B5EF4-FFF2-40B4-BE49-F238E27FC236}">
                <a16:creationId xmlns:a16="http://schemas.microsoft.com/office/drawing/2014/main" id="{B7A2F867-8A9D-2FAF-498E-DD9F340671C9}"/>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 Abhinav Mishra</a:t>
            </a:r>
          </a:p>
        </p:txBody>
      </p:sp>
      <p:pic>
        <p:nvPicPr>
          <p:cNvPr id="6" name="Picture 5" descr="A green and white logo&#10;&#10;Description automatically generated">
            <a:extLst>
              <a:ext uri="{FF2B5EF4-FFF2-40B4-BE49-F238E27FC236}">
                <a16:creationId xmlns:a16="http://schemas.microsoft.com/office/drawing/2014/main" id="{2835408F-C63F-8831-8558-4A298F2E9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pic>
        <p:nvPicPr>
          <p:cNvPr id="8" name="Picture 7" descr="A yellow and black logo&#10;&#10;Description automatically generated">
            <a:extLst>
              <a:ext uri="{FF2B5EF4-FFF2-40B4-BE49-F238E27FC236}">
                <a16:creationId xmlns:a16="http://schemas.microsoft.com/office/drawing/2014/main" id="{1F36F393-C5D8-8EE7-50FE-8DDF08324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spTree>
    <p:extLst>
      <p:ext uri="{BB962C8B-B14F-4D97-AF65-F5344CB8AC3E}">
        <p14:creationId xmlns:p14="http://schemas.microsoft.com/office/powerpoint/2010/main" val="1290142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8F77B43-06E8-E8AC-596C-1D9B58283C46}"/>
              </a:ext>
            </a:extLst>
          </p:cNvPr>
          <p:cNvSpPr>
            <a:spLocks noGrp="1"/>
          </p:cNvSpPr>
          <p:nvPr>
            <p:ph type="title"/>
          </p:nvPr>
        </p:nvSpPr>
        <p:spPr>
          <a:xfrm>
            <a:off x="870488" y="286493"/>
            <a:ext cx="10449784" cy="1265928"/>
          </a:xfrm>
        </p:spPr>
        <p:txBody>
          <a:bodyPr anchor="b">
            <a:normAutofit/>
          </a:bodyPr>
          <a:lstStyle/>
          <a:p>
            <a:r>
              <a:rPr lang="en-US" dirty="0"/>
              <a:t>Thank You</a:t>
            </a:r>
          </a:p>
        </p:txBody>
      </p:sp>
      <p:pic>
        <p:nvPicPr>
          <p:cNvPr id="12" name="Content Placeholder 4" descr="A group of people posing for a photo">
            <a:extLst>
              <a:ext uri="{FF2B5EF4-FFF2-40B4-BE49-F238E27FC236}">
                <a16:creationId xmlns:a16="http://schemas.microsoft.com/office/drawing/2014/main" id="{855F2E25-42C3-97BE-2CB7-1A3D242B67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6032" b="24122"/>
          <a:stretch/>
        </p:blipFill>
        <p:spPr>
          <a:xfrm>
            <a:off x="877824" y="2157984"/>
            <a:ext cx="10442448" cy="3903819"/>
          </a:xfrm>
          <a:prstGeom prst="rect">
            <a:avLst/>
          </a:prstGeom>
          <a:noFill/>
        </p:spPr>
      </p:pic>
      <p:sp>
        <p:nvSpPr>
          <p:cNvPr id="17" name="Date Placeholder 3">
            <a:extLst>
              <a:ext uri="{FF2B5EF4-FFF2-40B4-BE49-F238E27FC236}">
                <a16:creationId xmlns:a16="http://schemas.microsoft.com/office/drawing/2014/main" id="{7073FB29-D48C-1555-6124-69BD792F9F91}"/>
              </a:ext>
            </a:extLst>
          </p:cNvPr>
          <p:cNvSpPr>
            <a:spLocks noGrp="1"/>
          </p:cNvSpPr>
          <p:nvPr>
            <p:ph type="dt" sz="half" idx="10"/>
          </p:nvPr>
        </p:nvSpPr>
        <p:spPr>
          <a:xfrm>
            <a:off x="877824" y="6356350"/>
            <a:ext cx="2743200" cy="365125"/>
          </a:xfrm>
        </p:spPr>
        <p:txBody>
          <a:bodyPr/>
          <a:lstStyle/>
          <a:p>
            <a:pPr>
              <a:spcAft>
                <a:spcPts val="600"/>
              </a:spcAft>
            </a:pPr>
            <a:fld id="{579F6069-8263-4296-913A-BC2234E8D32B}" type="datetime1">
              <a:rPr lang="en-US" smtClean="0"/>
              <a:pPr>
                <a:spcAft>
                  <a:spcPts val="600"/>
                </a:spcAft>
              </a:pPr>
              <a:t>11/19/2024</a:t>
            </a:fld>
            <a:endParaRPr lang="en-US"/>
          </a:p>
        </p:txBody>
      </p:sp>
      <p:sp>
        <p:nvSpPr>
          <p:cNvPr id="6" name="Slide Number Placeholder 5">
            <a:extLst>
              <a:ext uri="{FF2B5EF4-FFF2-40B4-BE49-F238E27FC236}">
                <a16:creationId xmlns:a16="http://schemas.microsoft.com/office/drawing/2014/main" id="{4E19379A-82A3-8D5F-ED42-8D048076DF21}"/>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10</a:t>
            </a:fld>
            <a:endParaRPr lang="en-US"/>
          </a:p>
        </p:txBody>
      </p:sp>
      <p:pic>
        <p:nvPicPr>
          <p:cNvPr id="2" name="Picture 1" descr="A yellow and black logo&#10;&#10;Description automatically generated">
            <a:extLst>
              <a:ext uri="{FF2B5EF4-FFF2-40B4-BE49-F238E27FC236}">
                <a16:creationId xmlns:a16="http://schemas.microsoft.com/office/drawing/2014/main" id="{C61F0DD0-3EE2-3D32-B34A-C09BED8E2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3" name="Picture 2" descr="A green and white logo&#10;&#10;Description automatically generated">
            <a:extLst>
              <a:ext uri="{FF2B5EF4-FFF2-40B4-BE49-F238E27FC236}">
                <a16:creationId xmlns:a16="http://schemas.microsoft.com/office/drawing/2014/main" id="{0FBB9A6C-7BD8-73E1-6629-79E01760D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338912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8C72-02AE-1640-E9F8-5E4EF2F20FFF}"/>
              </a:ext>
            </a:extLst>
          </p:cNvPr>
          <p:cNvSpPr>
            <a:spLocks noGrp="1"/>
          </p:cNvSpPr>
          <p:nvPr>
            <p:ph type="title"/>
          </p:nvPr>
        </p:nvSpPr>
        <p:spPr/>
        <p:txBody>
          <a:bodyPr/>
          <a:lstStyle/>
          <a:p>
            <a:r>
              <a:rPr lang="en-US" dirty="0"/>
              <a:t>About the Project</a:t>
            </a:r>
          </a:p>
        </p:txBody>
      </p:sp>
      <p:sp>
        <p:nvSpPr>
          <p:cNvPr id="6" name="Slide Number Placeholder 5">
            <a:extLst>
              <a:ext uri="{FF2B5EF4-FFF2-40B4-BE49-F238E27FC236}">
                <a16:creationId xmlns:a16="http://schemas.microsoft.com/office/drawing/2014/main" id="{8F9104C5-F406-8980-2E97-8D1EABBDCA75}"/>
              </a:ext>
            </a:extLst>
          </p:cNvPr>
          <p:cNvSpPr>
            <a:spLocks noGrp="1"/>
          </p:cNvSpPr>
          <p:nvPr>
            <p:ph type="sldNum" sz="quarter" idx="12"/>
          </p:nvPr>
        </p:nvSpPr>
        <p:spPr/>
        <p:txBody>
          <a:bodyPr/>
          <a:lstStyle/>
          <a:p>
            <a:fld id="{C68AC1EC-23E2-4F0E-A5A4-674EC8DB954E}" type="slidenum">
              <a:rPr lang="en-US" smtClean="0"/>
              <a:t>2</a:t>
            </a:fld>
            <a:endParaRPr lang="en-US"/>
          </a:p>
        </p:txBody>
      </p:sp>
      <p:sp>
        <p:nvSpPr>
          <p:cNvPr id="7" name="Content Placeholder 8">
            <a:extLst>
              <a:ext uri="{FF2B5EF4-FFF2-40B4-BE49-F238E27FC236}">
                <a16:creationId xmlns:a16="http://schemas.microsoft.com/office/drawing/2014/main" id="{AC06E187-04BE-3E1E-1B64-0204F7BEC2AD}"/>
              </a:ext>
            </a:extLst>
          </p:cNvPr>
          <p:cNvSpPr txBox="1">
            <a:spLocks/>
          </p:cNvSpPr>
          <p:nvPr/>
        </p:nvSpPr>
        <p:spPr>
          <a:xfrm>
            <a:off x="871108" y="2212242"/>
            <a:ext cx="5018677" cy="36012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Chesapeake Annual Hackathon at UMBC sponsored by M&amp;T Bank 2023</a:t>
            </a:r>
            <a:br>
              <a:rPr lang="en-US" dirty="0">
                <a:latin typeface="+mj-lt"/>
              </a:rPr>
            </a:br>
            <a:endParaRPr lang="en-US" dirty="0">
              <a:latin typeface="+mj-lt"/>
            </a:endParaRPr>
          </a:p>
          <a:p>
            <a:r>
              <a:rPr lang="en-US" dirty="0">
                <a:latin typeface="+mj-lt"/>
              </a:rPr>
              <a:t>8 hours, 24 Teams</a:t>
            </a:r>
            <a:br>
              <a:rPr lang="en-US" dirty="0">
                <a:latin typeface="+mj-lt"/>
              </a:rPr>
            </a:br>
            <a:endParaRPr lang="en-US" dirty="0">
              <a:latin typeface="+mj-lt"/>
            </a:endParaRPr>
          </a:p>
          <a:p>
            <a:r>
              <a:rPr lang="en-US" dirty="0">
                <a:latin typeface="+mj-lt"/>
              </a:rPr>
              <a:t>Topic: Predictive Analytics for Customer Retention in Banking</a:t>
            </a:r>
            <a:br>
              <a:rPr lang="en-US" dirty="0">
                <a:latin typeface="+mj-lt"/>
              </a:rPr>
            </a:br>
            <a:endParaRPr lang="en-US" dirty="0">
              <a:latin typeface="+mj-lt"/>
            </a:endParaRPr>
          </a:p>
          <a:p>
            <a:r>
              <a:rPr lang="en-US" dirty="0">
                <a:latin typeface="+mj-lt"/>
              </a:rPr>
              <a:t>Winner – 1</a:t>
            </a:r>
            <a:r>
              <a:rPr lang="en-US" baseline="30000" dirty="0">
                <a:latin typeface="+mj-lt"/>
              </a:rPr>
              <a:t>st</a:t>
            </a:r>
            <a:r>
              <a:rPr lang="en-US" dirty="0">
                <a:latin typeface="+mj-lt"/>
              </a:rPr>
              <a:t> Prize</a:t>
            </a:r>
          </a:p>
          <a:p>
            <a:endParaRPr lang="en-US" dirty="0">
              <a:latin typeface="+mj-lt"/>
            </a:endParaRPr>
          </a:p>
        </p:txBody>
      </p:sp>
      <p:pic>
        <p:nvPicPr>
          <p:cNvPr id="8" name="Content Placeholder 4" descr="A group of people posing for a photo&#10;&#10;Description automatically generated">
            <a:extLst>
              <a:ext uri="{FF2B5EF4-FFF2-40B4-BE49-F238E27FC236}">
                <a16:creationId xmlns:a16="http://schemas.microsoft.com/office/drawing/2014/main" id="{B2F8928D-AB7C-8206-6147-4BD2ADC0E18B}"/>
              </a:ext>
            </a:extLst>
          </p:cNvPr>
          <p:cNvPicPr>
            <a:picLocks noChangeAspect="1"/>
          </p:cNvPicPr>
          <p:nvPr/>
        </p:nvPicPr>
        <p:blipFill>
          <a:blip r:embed="rId2">
            <a:extLst>
              <a:ext uri="{28A0092B-C50C-407E-A947-70E740481C1C}">
                <a14:useLocalDpi xmlns:a14="http://schemas.microsoft.com/office/drawing/2010/main" val="0"/>
              </a:ext>
            </a:extLst>
          </a:blip>
          <a:srcRect l="20747" r="4252" b="-1"/>
          <a:stretch/>
        </p:blipFill>
        <p:spPr>
          <a:xfrm>
            <a:off x="6444791" y="1380105"/>
            <a:ext cx="4795374" cy="4795374"/>
          </a:xfrm>
          <a:custGeom>
            <a:avLst/>
            <a:gdLst/>
            <a:ahLst/>
            <a:cxnLst/>
            <a:rect l="l" t="t" r="r" b="b"/>
            <a:pathLst>
              <a:path w="5768526" h="5768526">
                <a:moveTo>
                  <a:pt x="2884263" y="0"/>
                </a:moveTo>
                <a:cubicBezTo>
                  <a:pt x="4477197" y="0"/>
                  <a:pt x="5768526" y="1291329"/>
                  <a:pt x="5768526" y="2884263"/>
                </a:cubicBezTo>
                <a:cubicBezTo>
                  <a:pt x="5768526" y="4477197"/>
                  <a:pt x="4477197" y="5768526"/>
                  <a:pt x="2884263" y="5768526"/>
                </a:cubicBezTo>
                <a:cubicBezTo>
                  <a:pt x="1291329" y="5768526"/>
                  <a:pt x="0" y="4477197"/>
                  <a:pt x="0" y="2884263"/>
                </a:cubicBezTo>
                <a:cubicBezTo>
                  <a:pt x="0" y="1291329"/>
                  <a:pt x="1291329" y="0"/>
                  <a:pt x="2884263" y="0"/>
                </a:cubicBezTo>
                <a:close/>
              </a:path>
            </a:pathLst>
          </a:custGeom>
        </p:spPr>
      </p:pic>
      <p:sp>
        <p:nvSpPr>
          <p:cNvPr id="9" name="TextBox 8">
            <a:extLst>
              <a:ext uri="{FF2B5EF4-FFF2-40B4-BE49-F238E27FC236}">
                <a16:creationId xmlns:a16="http://schemas.microsoft.com/office/drawing/2014/main" id="{A40AD3B4-D2C6-C2E5-8FDE-937AC15C6228}"/>
              </a:ext>
            </a:extLst>
          </p:cNvPr>
          <p:cNvSpPr txBox="1"/>
          <p:nvPr/>
        </p:nvSpPr>
        <p:spPr>
          <a:xfrm>
            <a:off x="9281160" y="407374"/>
            <a:ext cx="1089237" cy="369332"/>
          </a:xfrm>
          <a:prstGeom prst="rect">
            <a:avLst/>
          </a:prstGeom>
          <a:noFill/>
        </p:spPr>
        <p:txBody>
          <a:bodyPr wrap="square" rtlCol="0">
            <a:spAutoFit/>
          </a:bodyPr>
          <a:lstStyle/>
          <a:p>
            <a:r>
              <a:rPr lang="en-US" b="1" dirty="0"/>
              <a:t>My Team</a:t>
            </a:r>
          </a:p>
        </p:txBody>
      </p:sp>
      <p:sp>
        <p:nvSpPr>
          <p:cNvPr id="10" name="Arrow: Down 9">
            <a:extLst>
              <a:ext uri="{FF2B5EF4-FFF2-40B4-BE49-F238E27FC236}">
                <a16:creationId xmlns:a16="http://schemas.microsoft.com/office/drawing/2014/main" id="{26B22D59-80A7-9187-4617-D7F5B8D7943F}"/>
              </a:ext>
            </a:extLst>
          </p:cNvPr>
          <p:cNvSpPr/>
          <p:nvPr/>
        </p:nvSpPr>
        <p:spPr>
          <a:xfrm rot="730153">
            <a:off x="9330853" y="1082366"/>
            <a:ext cx="480813" cy="16567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xplosion: 14 Points 10">
            <a:extLst>
              <a:ext uri="{FF2B5EF4-FFF2-40B4-BE49-F238E27FC236}">
                <a16:creationId xmlns:a16="http://schemas.microsoft.com/office/drawing/2014/main" id="{72E00570-5621-E73B-873B-5F4B4D8185BB}"/>
              </a:ext>
            </a:extLst>
          </p:cNvPr>
          <p:cNvSpPr/>
          <p:nvPr/>
        </p:nvSpPr>
        <p:spPr>
          <a:xfrm>
            <a:off x="9006773" y="48802"/>
            <a:ext cx="1638009" cy="1001500"/>
          </a:xfrm>
          <a:prstGeom prst="irregularSeal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yellow and black logo&#10;&#10;Description automatically generated">
            <a:extLst>
              <a:ext uri="{FF2B5EF4-FFF2-40B4-BE49-F238E27FC236}">
                <a16:creationId xmlns:a16="http://schemas.microsoft.com/office/drawing/2014/main" id="{7B68DB3E-2CB1-2CBA-3D98-C2FF0D2FC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4" name="Picture 3" descr="A green and white logo&#10;&#10;Description automatically generated">
            <a:extLst>
              <a:ext uri="{FF2B5EF4-FFF2-40B4-BE49-F238E27FC236}">
                <a16:creationId xmlns:a16="http://schemas.microsoft.com/office/drawing/2014/main" id="{4BB5E481-BC45-2393-8209-3AC4E484B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3645834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3C39-6B63-78F3-2DA9-80A1F82A51DB}"/>
              </a:ext>
            </a:extLst>
          </p:cNvPr>
          <p:cNvSpPr>
            <a:spLocks noGrp="1"/>
          </p:cNvSpPr>
          <p:nvPr>
            <p:ph type="title"/>
          </p:nvPr>
        </p:nvSpPr>
        <p:spPr>
          <a:xfrm>
            <a:off x="550884" y="-255537"/>
            <a:ext cx="2375945" cy="1084229"/>
          </a:xfrm>
        </p:spPr>
        <p:txBody>
          <a:bodyPr/>
          <a:lstStyle/>
          <a:p>
            <a:r>
              <a:rPr lang="en-US" dirty="0"/>
              <a:t>Work flow</a:t>
            </a:r>
          </a:p>
        </p:txBody>
      </p:sp>
      <p:sp>
        <p:nvSpPr>
          <p:cNvPr id="6" name="Slide Number Placeholder 5">
            <a:extLst>
              <a:ext uri="{FF2B5EF4-FFF2-40B4-BE49-F238E27FC236}">
                <a16:creationId xmlns:a16="http://schemas.microsoft.com/office/drawing/2014/main" id="{FD7D7C54-9F82-14E0-14D9-86FF12164F1B}"/>
              </a:ext>
            </a:extLst>
          </p:cNvPr>
          <p:cNvSpPr>
            <a:spLocks noGrp="1"/>
          </p:cNvSpPr>
          <p:nvPr>
            <p:ph type="sldNum" sz="quarter" idx="12"/>
          </p:nvPr>
        </p:nvSpPr>
        <p:spPr/>
        <p:txBody>
          <a:bodyPr/>
          <a:lstStyle/>
          <a:p>
            <a:fld id="{C68AC1EC-23E2-4F0E-A5A4-674EC8DB954E}" type="slidenum">
              <a:rPr lang="en-US" smtClean="0"/>
              <a:t>3</a:t>
            </a:fld>
            <a:endParaRPr lang="en-US"/>
          </a:p>
        </p:txBody>
      </p:sp>
      <p:pic>
        <p:nvPicPr>
          <p:cNvPr id="12" name="Picture 11" descr="A group of orange cubes&#10;&#10;Description automatically generated">
            <a:extLst>
              <a:ext uri="{FF2B5EF4-FFF2-40B4-BE49-F238E27FC236}">
                <a16:creationId xmlns:a16="http://schemas.microsoft.com/office/drawing/2014/main" id="{E75638CC-95EF-9142-CE22-2B4A475CF2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7552" y="1174425"/>
            <a:ext cx="1159663" cy="1623528"/>
          </a:xfrm>
          <a:prstGeom prst="rect">
            <a:avLst/>
          </a:prstGeom>
        </p:spPr>
      </p:pic>
      <p:pic>
        <p:nvPicPr>
          <p:cNvPr id="14" name="Picture 13" descr="A blue logo with black background&#10;&#10;Description automatically generated">
            <a:extLst>
              <a:ext uri="{FF2B5EF4-FFF2-40B4-BE49-F238E27FC236}">
                <a16:creationId xmlns:a16="http://schemas.microsoft.com/office/drawing/2014/main" id="{DD8452EA-5042-E58C-9652-9C37C6D16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84" y="4831997"/>
            <a:ext cx="2841653" cy="1421716"/>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F1DEAD99-6A9D-7BAE-CF02-E4D250AAE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30" y="1174425"/>
            <a:ext cx="1490481" cy="1490481"/>
          </a:xfrm>
          <a:prstGeom prst="rect">
            <a:avLst/>
          </a:prstGeom>
        </p:spPr>
      </p:pic>
      <p:pic>
        <p:nvPicPr>
          <p:cNvPr id="18" name="Picture 17" descr="A yellow rectangular shapes on a black background&#10;&#10;Description automatically generated">
            <a:extLst>
              <a:ext uri="{FF2B5EF4-FFF2-40B4-BE49-F238E27FC236}">
                <a16:creationId xmlns:a16="http://schemas.microsoft.com/office/drawing/2014/main" id="{49332654-655F-C29A-DC0F-6CFEC3C8F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8309" y="4736452"/>
            <a:ext cx="2295331" cy="1291124"/>
          </a:xfrm>
          <a:prstGeom prst="rect">
            <a:avLst/>
          </a:prstGeom>
        </p:spPr>
      </p:pic>
      <p:pic>
        <p:nvPicPr>
          <p:cNvPr id="20" name="Picture 19" descr="A purple and white logo&#10;&#10;Description automatically generated">
            <a:extLst>
              <a:ext uri="{FF2B5EF4-FFF2-40B4-BE49-F238E27FC236}">
                <a16:creationId xmlns:a16="http://schemas.microsoft.com/office/drawing/2014/main" id="{8B0B6A04-5735-6E7A-5E0D-3CC4BAF5BB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4778" y="4810451"/>
            <a:ext cx="1905210" cy="1143126"/>
          </a:xfrm>
          <a:prstGeom prst="rect">
            <a:avLst/>
          </a:prstGeom>
        </p:spPr>
      </p:pic>
      <p:sp>
        <p:nvSpPr>
          <p:cNvPr id="21" name="Arrow: Right 20">
            <a:extLst>
              <a:ext uri="{FF2B5EF4-FFF2-40B4-BE49-F238E27FC236}">
                <a16:creationId xmlns:a16="http://schemas.microsoft.com/office/drawing/2014/main" id="{9B61E877-80A3-AABD-8100-AF981BBA2639}"/>
              </a:ext>
            </a:extLst>
          </p:cNvPr>
          <p:cNvSpPr/>
          <p:nvPr/>
        </p:nvSpPr>
        <p:spPr>
          <a:xfrm>
            <a:off x="2926829" y="1986189"/>
            <a:ext cx="1645171" cy="39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D05717DD-82D0-EBC1-1326-A892DD6185E4}"/>
              </a:ext>
            </a:extLst>
          </p:cNvPr>
          <p:cNvSpPr/>
          <p:nvPr/>
        </p:nvSpPr>
        <p:spPr>
          <a:xfrm>
            <a:off x="7205691" y="1919665"/>
            <a:ext cx="1645171" cy="39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6D311C6-1253-6CD6-579F-A331B22377EE}"/>
              </a:ext>
            </a:extLst>
          </p:cNvPr>
          <p:cNvSpPr/>
          <p:nvPr/>
        </p:nvSpPr>
        <p:spPr>
          <a:xfrm>
            <a:off x="3468504" y="5346782"/>
            <a:ext cx="1645171" cy="39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56CF259-9F0D-90DB-9185-4816FD14B177}"/>
              </a:ext>
            </a:extLst>
          </p:cNvPr>
          <p:cNvSpPr/>
          <p:nvPr/>
        </p:nvSpPr>
        <p:spPr>
          <a:xfrm>
            <a:off x="7078327" y="5186388"/>
            <a:ext cx="1645171" cy="39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CCAB479D-1DFC-959F-F364-C5DD11385A91}"/>
              </a:ext>
            </a:extLst>
          </p:cNvPr>
          <p:cNvSpPr/>
          <p:nvPr/>
        </p:nvSpPr>
        <p:spPr>
          <a:xfrm rot="9554111">
            <a:off x="2987408" y="3585712"/>
            <a:ext cx="6423172" cy="3912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ile/Photo Uploading Web Application using Spring Boot and AWS S3 | by  Pavani Thrimavithana | Medium">
            <a:extLst>
              <a:ext uri="{FF2B5EF4-FFF2-40B4-BE49-F238E27FC236}">
                <a16:creationId xmlns:a16="http://schemas.microsoft.com/office/drawing/2014/main" id="{4B23139E-2371-4D52-03C7-E0432E6AD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309" y="975473"/>
            <a:ext cx="1888383" cy="188838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yellow and black logo&#10;&#10;Description automatically generated">
            <a:extLst>
              <a:ext uri="{FF2B5EF4-FFF2-40B4-BE49-F238E27FC236}">
                <a16:creationId xmlns:a16="http://schemas.microsoft.com/office/drawing/2014/main" id="{7DBFB8FC-905F-F7D5-293E-E3C57E9D32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27" name="Picture 26" descr="A green and white logo&#10;&#10;Description automatically generated">
            <a:extLst>
              <a:ext uri="{FF2B5EF4-FFF2-40B4-BE49-F238E27FC236}">
                <a16:creationId xmlns:a16="http://schemas.microsoft.com/office/drawing/2014/main" id="{ECC85E5A-49CF-B312-6B36-570F29246C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553445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40C43-5A50-C71B-6FA9-C42C9235B326}"/>
              </a:ext>
            </a:extLst>
          </p:cNvPr>
          <p:cNvSpPr>
            <a:spLocks noGrp="1"/>
          </p:cNvSpPr>
          <p:nvPr>
            <p:ph type="title"/>
          </p:nvPr>
        </p:nvSpPr>
        <p:spPr>
          <a:xfrm>
            <a:off x="871108" y="359645"/>
            <a:ext cx="10449784" cy="1265928"/>
          </a:xfrm>
        </p:spPr>
        <p:txBody>
          <a:bodyPr/>
          <a:lstStyle/>
          <a:p>
            <a:r>
              <a:rPr lang="en-US" dirty="0"/>
              <a:t>About the Dataset</a:t>
            </a:r>
          </a:p>
        </p:txBody>
      </p:sp>
      <p:sp>
        <p:nvSpPr>
          <p:cNvPr id="3" name="Content Placeholder 2">
            <a:extLst>
              <a:ext uri="{FF2B5EF4-FFF2-40B4-BE49-F238E27FC236}">
                <a16:creationId xmlns:a16="http://schemas.microsoft.com/office/drawing/2014/main" id="{EB6E77E1-954F-F4F7-4C22-3E1616ACBC0D}"/>
              </a:ext>
            </a:extLst>
          </p:cNvPr>
          <p:cNvSpPr>
            <a:spLocks noGrp="1"/>
          </p:cNvSpPr>
          <p:nvPr>
            <p:ph idx="1"/>
          </p:nvPr>
        </p:nvSpPr>
        <p:spPr/>
        <p:txBody>
          <a:bodyPr>
            <a:normAutofit fontScale="77500" lnSpcReduction="20000"/>
          </a:bodyPr>
          <a:lstStyle/>
          <a:p>
            <a:pPr marL="0" indent="0">
              <a:buNone/>
            </a:pPr>
            <a:r>
              <a:rPr lang="en-US" dirty="0" err="1"/>
              <a:t>RowNumber</a:t>
            </a:r>
            <a:r>
              <a:rPr lang="en-US" dirty="0"/>
              <a:t>: 		This is the index for each record in the dataset</a:t>
            </a:r>
            <a:br>
              <a:rPr lang="en-US" dirty="0"/>
            </a:br>
            <a:r>
              <a:rPr lang="en-US" dirty="0" err="1"/>
              <a:t>CustomerId</a:t>
            </a:r>
            <a:r>
              <a:rPr lang="en-US" dirty="0"/>
              <a:t>: 		A unique identifier for each customer.</a:t>
            </a:r>
            <a:br>
              <a:rPr lang="en-US" dirty="0"/>
            </a:br>
            <a:r>
              <a:rPr lang="en-US" dirty="0"/>
              <a:t>Surname: 		The last name of the customer.</a:t>
            </a:r>
            <a:br>
              <a:rPr lang="en-US" dirty="0"/>
            </a:br>
            <a:r>
              <a:rPr lang="en-US" dirty="0" err="1"/>
              <a:t>CreditScore</a:t>
            </a:r>
            <a:r>
              <a:rPr lang="en-US" dirty="0"/>
              <a:t>: 		The credit score of the customer, which is a numerical    								measure of their creditworthiness.</a:t>
            </a:r>
            <a:br>
              <a:rPr lang="en-US" dirty="0"/>
            </a:br>
            <a:r>
              <a:rPr lang="en-US" dirty="0"/>
              <a:t>Geography: 		The country or region where the customer is located (e.g., 							France, Spain, Germany).</a:t>
            </a:r>
            <a:br>
              <a:rPr lang="en-US" dirty="0"/>
            </a:br>
            <a:r>
              <a:rPr lang="en-US" dirty="0"/>
              <a:t>Gender: 		The gender of the customer (e.g., Male or Female).</a:t>
            </a:r>
            <a:br>
              <a:rPr lang="en-US" dirty="0"/>
            </a:br>
            <a:r>
              <a:rPr lang="en-US" dirty="0"/>
              <a:t>Age: 		The age of the customer.</a:t>
            </a:r>
            <a:br>
              <a:rPr lang="en-US" dirty="0"/>
            </a:br>
            <a:r>
              <a:rPr lang="en-US" dirty="0"/>
              <a:t>Tenure: 		The number of years the customer has been with the bank.</a:t>
            </a:r>
            <a:br>
              <a:rPr lang="en-US" dirty="0"/>
            </a:br>
            <a:r>
              <a:rPr lang="en-US" dirty="0"/>
              <a:t>Balance: 		The account balance of the customer.</a:t>
            </a:r>
            <a:br>
              <a:rPr lang="en-US" dirty="0"/>
            </a:br>
            <a:r>
              <a:rPr lang="en-US" dirty="0" err="1"/>
              <a:t>NumOfProducts</a:t>
            </a:r>
            <a:r>
              <a:rPr lang="en-US" dirty="0"/>
              <a:t>: 	The number of bank products the customer is using (e.g., 								savings accounts, loans, etc.).</a:t>
            </a:r>
            <a:br>
              <a:rPr lang="en-US" dirty="0"/>
            </a:br>
            <a:r>
              <a:rPr lang="en-US" dirty="0" err="1"/>
              <a:t>HasCrCard</a:t>
            </a:r>
            <a:r>
              <a:rPr lang="en-US" dirty="0"/>
              <a:t>: 		Whether the customer has a credit card (1 for yes, 0 for no).</a:t>
            </a:r>
            <a:br>
              <a:rPr lang="en-US" dirty="0"/>
            </a:br>
            <a:r>
              <a:rPr lang="en-US" dirty="0" err="1"/>
              <a:t>IsActiveMember</a:t>
            </a:r>
            <a:r>
              <a:rPr lang="en-US" dirty="0"/>
              <a:t>: 	Whether the customer is an active member (1 for yes, 0 for no).</a:t>
            </a:r>
            <a:br>
              <a:rPr lang="en-US" dirty="0"/>
            </a:br>
            <a:r>
              <a:rPr lang="en-US" dirty="0" err="1"/>
              <a:t>EstimatedSalary</a:t>
            </a:r>
            <a:r>
              <a:rPr lang="en-US" dirty="0"/>
              <a:t>: 	The estimated annual salary of the customer.</a:t>
            </a:r>
            <a:br>
              <a:rPr lang="en-US" dirty="0"/>
            </a:br>
            <a:r>
              <a:rPr lang="en-US" dirty="0"/>
              <a:t>Exited: 		It indicates whether the customer has churned or not (1 for 							churned, 0 for not churned).</a:t>
            </a:r>
          </a:p>
          <a:p>
            <a:endParaRPr lang="en-US" dirty="0"/>
          </a:p>
        </p:txBody>
      </p:sp>
      <p:sp>
        <p:nvSpPr>
          <p:cNvPr id="6" name="Slide Number Placeholder 5">
            <a:extLst>
              <a:ext uri="{FF2B5EF4-FFF2-40B4-BE49-F238E27FC236}">
                <a16:creationId xmlns:a16="http://schemas.microsoft.com/office/drawing/2014/main" id="{D9CA269E-03C7-0949-FB15-88E7B4ABB242}"/>
              </a:ext>
            </a:extLst>
          </p:cNvPr>
          <p:cNvSpPr>
            <a:spLocks noGrp="1"/>
          </p:cNvSpPr>
          <p:nvPr>
            <p:ph type="sldNum" sz="quarter" idx="12"/>
          </p:nvPr>
        </p:nvSpPr>
        <p:spPr/>
        <p:txBody>
          <a:bodyPr/>
          <a:lstStyle/>
          <a:p>
            <a:fld id="{C68AC1EC-23E2-4F0E-A5A4-674EC8DB954E}" type="slidenum">
              <a:rPr lang="en-US" smtClean="0"/>
              <a:t>4</a:t>
            </a:fld>
            <a:endParaRPr lang="en-US"/>
          </a:p>
        </p:txBody>
      </p:sp>
      <p:pic>
        <p:nvPicPr>
          <p:cNvPr id="7" name="Picture 6" descr="A yellow and black logo&#10;&#10;Description automatically generated">
            <a:extLst>
              <a:ext uri="{FF2B5EF4-FFF2-40B4-BE49-F238E27FC236}">
                <a16:creationId xmlns:a16="http://schemas.microsoft.com/office/drawing/2014/main" id="{1DF343AC-F580-890A-E700-7CFD91062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8" name="Picture 7" descr="A green and white logo&#10;&#10;Description automatically generated">
            <a:extLst>
              <a:ext uri="{FF2B5EF4-FFF2-40B4-BE49-F238E27FC236}">
                <a16:creationId xmlns:a16="http://schemas.microsoft.com/office/drawing/2014/main" id="{1CB85192-C0BF-CEA8-C198-9195AE6BD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200382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C8A2-5AE0-5D7B-6FFC-F204DCC75BB8}"/>
              </a:ext>
            </a:extLst>
          </p:cNvPr>
          <p:cNvSpPr>
            <a:spLocks noGrp="1"/>
          </p:cNvSpPr>
          <p:nvPr>
            <p:ph type="title"/>
          </p:nvPr>
        </p:nvSpPr>
        <p:spPr>
          <a:xfrm>
            <a:off x="871108" y="423653"/>
            <a:ext cx="10449784" cy="1265928"/>
          </a:xfrm>
        </p:spPr>
        <p:txBody>
          <a:bodyPr/>
          <a:lstStyle/>
          <a:p>
            <a:r>
              <a:rPr lang="en-US" dirty="0"/>
              <a:t>Executive Summary</a:t>
            </a:r>
          </a:p>
        </p:txBody>
      </p:sp>
      <p:sp>
        <p:nvSpPr>
          <p:cNvPr id="3" name="Content Placeholder 2">
            <a:extLst>
              <a:ext uri="{FF2B5EF4-FFF2-40B4-BE49-F238E27FC236}">
                <a16:creationId xmlns:a16="http://schemas.microsoft.com/office/drawing/2014/main" id="{E7A68640-E761-4EBA-7803-24AA32A9A270}"/>
              </a:ext>
            </a:extLst>
          </p:cNvPr>
          <p:cNvSpPr>
            <a:spLocks noGrp="1"/>
          </p:cNvSpPr>
          <p:nvPr>
            <p:ph idx="1"/>
          </p:nvPr>
        </p:nvSpPr>
        <p:spPr>
          <a:xfrm>
            <a:off x="871108" y="2002536"/>
            <a:ext cx="10442448" cy="3903819"/>
          </a:xfrm>
        </p:spPr>
        <p:txBody>
          <a:bodyPr>
            <a:normAutofit fontScale="92500" lnSpcReduction="20000"/>
          </a:bodyPr>
          <a:lstStyle/>
          <a:p>
            <a:pPr>
              <a:lnSpc>
                <a:spcPct val="90000"/>
              </a:lnSpc>
            </a:pPr>
            <a:r>
              <a:rPr lang="en-US" sz="1600" dirty="0"/>
              <a:t>France has the highest number of bank customers, followed by Germany and Spain. However, the churn rate is highest in Germany (32.44%), followed by Spain (16.67%) and France (16.15%).</a:t>
            </a:r>
          </a:p>
          <a:p>
            <a:pPr>
              <a:lnSpc>
                <a:spcPct val="90000"/>
              </a:lnSpc>
            </a:pPr>
            <a:r>
              <a:rPr lang="en-US" sz="1600" dirty="0"/>
              <a:t>Female customers have a higher churn rate, contributing to 55.92% of total churn, compared to male customers who contribute 44.08%</a:t>
            </a:r>
          </a:p>
          <a:p>
            <a:pPr>
              <a:lnSpc>
                <a:spcPct val="90000"/>
              </a:lnSpc>
            </a:pPr>
            <a:r>
              <a:rPr lang="en-US" sz="1600" dirty="0"/>
              <a:t>The 41-50 age group has the highest churn (30.51%), followed by the 31-40 (20.84%) and 51-60 (17.35%) groups.</a:t>
            </a:r>
          </a:p>
          <a:p>
            <a:pPr>
              <a:lnSpc>
                <a:spcPct val="90000"/>
              </a:lnSpc>
            </a:pPr>
            <a:r>
              <a:rPr lang="en-US" sz="1600" dirty="0"/>
              <a:t>Churn rates are higher for customers with a credit card (69.89%) compared to those without (30.11%)</a:t>
            </a:r>
          </a:p>
          <a:p>
            <a:pPr>
              <a:lnSpc>
                <a:spcPct val="90000"/>
              </a:lnSpc>
            </a:pPr>
            <a:r>
              <a:rPr lang="en-US" sz="1600" dirty="0"/>
              <a:t>Most customers with lower credit scores (501-600: 25.21%, 601-700: 36.99%) have higher churn, while churn decreases significantly for scores above 700, indicating better retention among high credit score customers.</a:t>
            </a:r>
          </a:p>
          <a:p>
            <a:pPr>
              <a:lnSpc>
                <a:spcPct val="90000"/>
              </a:lnSpc>
            </a:pPr>
            <a:r>
              <a:rPr lang="en-US" sz="1600" dirty="0"/>
              <a:t>Customers with balances in the 100,001-250,000 range have the highest churn (59.94%), while churn decreases significantly for balances below 100,000 and above 250,000, suggesting a middle-range balance may be linked to higher churn risk.</a:t>
            </a:r>
          </a:p>
          <a:p>
            <a:pPr>
              <a:lnSpc>
                <a:spcPct val="90000"/>
              </a:lnSpc>
            </a:pPr>
            <a:r>
              <a:rPr lang="en-US" sz="1600" dirty="0"/>
              <a:t>Churn is significantly higher among customers with only 1 product (70.62%), while it decreases as the number of products increases, suggesting higher product engagement reduces churn risk.</a:t>
            </a:r>
          </a:p>
          <a:p>
            <a:pPr>
              <a:lnSpc>
                <a:spcPct val="90000"/>
              </a:lnSpc>
            </a:pPr>
            <a:r>
              <a:rPr lang="en-US" sz="1600" dirty="0"/>
              <a:t>Churn is significantly higher among inactive members (63.92%) compared to active members (36.08%), indicating that customer activity strongly influences retention.</a:t>
            </a:r>
          </a:p>
          <a:p>
            <a:pPr>
              <a:lnSpc>
                <a:spcPct val="90000"/>
              </a:lnSpc>
            </a:pPr>
            <a:r>
              <a:rPr lang="en-US" sz="1600" dirty="0"/>
              <a:t>Churn is highest during the first year of tenure (12.68%), gradually stabilizing over time, with minor fluctuations, indicating that retaining new customers is critical for reducing churn.</a:t>
            </a:r>
          </a:p>
          <a:p>
            <a:endParaRPr lang="en-US" dirty="0"/>
          </a:p>
        </p:txBody>
      </p:sp>
      <p:sp>
        <p:nvSpPr>
          <p:cNvPr id="6" name="Slide Number Placeholder 5">
            <a:extLst>
              <a:ext uri="{FF2B5EF4-FFF2-40B4-BE49-F238E27FC236}">
                <a16:creationId xmlns:a16="http://schemas.microsoft.com/office/drawing/2014/main" id="{0A6EE347-531B-396A-BAAD-9431A160C5F7}"/>
              </a:ext>
            </a:extLst>
          </p:cNvPr>
          <p:cNvSpPr>
            <a:spLocks noGrp="1"/>
          </p:cNvSpPr>
          <p:nvPr>
            <p:ph type="sldNum" sz="quarter" idx="12"/>
          </p:nvPr>
        </p:nvSpPr>
        <p:spPr/>
        <p:txBody>
          <a:bodyPr/>
          <a:lstStyle/>
          <a:p>
            <a:fld id="{C68AC1EC-23E2-4F0E-A5A4-674EC8DB954E}" type="slidenum">
              <a:rPr lang="en-US" smtClean="0"/>
              <a:t>5</a:t>
            </a:fld>
            <a:endParaRPr lang="en-US"/>
          </a:p>
        </p:txBody>
      </p:sp>
      <p:pic>
        <p:nvPicPr>
          <p:cNvPr id="4" name="Picture 3" descr="A yellow and black logo&#10;&#10;Description automatically generated">
            <a:extLst>
              <a:ext uri="{FF2B5EF4-FFF2-40B4-BE49-F238E27FC236}">
                <a16:creationId xmlns:a16="http://schemas.microsoft.com/office/drawing/2014/main" id="{A9247167-76BA-4012-690B-7EAFFEBAB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5" name="Picture 4" descr="A green and white logo&#10;&#10;Description automatically generated">
            <a:extLst>
              <a:ext uri="{FF2B5EF4-FFF2-40B4-BE49-F238E27FC236}">
                <a16:creationId xmlns:a16="http://schemas.microsoft.com/office/drawing/2014/main" id="{83B255EF-5F78-97D5-F718-ED05D952A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3651256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BF4A-7FD7-1FA4-FCEA-0328529E4DE2}"/>
              </a:ext>
            </a:extLst>
          </p:cNvPr>
          <p:cNvSpPr>
            <a:spLocks noGrp="1"/>
          </p:cNvSpPr>
          <p:nvPr>
            <p:ph type="title"/>
          </p:nvPr>
        </p:nvSpPr>
        <p:spPr>
          <a:xfrm>
            <a:off x="596788" y="-225571"/>
            <a:ext cx="10449784" cy="1265928"/>
          </a:xfrm>
        </p:spPr>
        <p:txBody>
          <a:bodyPr/>
          <a:lstStyle/>
          <a:p>
            <a:r>
              <a:rPr lang="en-US" sz="3200" dirty="0"/>
              <a:t>Demographic Churn Analysis</a:t>
            </a:r>
            <a:endParaRPr lang="en-US" dirty="0"/>
          </a:p>
        </p:txBody>
      </p:sp>
      <p:sp>
        <p:nvSpPr>
          <p:cNvPr id="6" name="Slide Number Placeholder 5">
            <a:extLst>
              <a:ext uri="{FF2B5EF4-FFF2-40B4-BE49-F238E27FC236}">
                <a16:creationId xmlns:a16="http://schemas.microsoft.com/office/drawing/2014/main" id="{1225BF92-7D98-E530-9B0A-BDED8B1D1FAE}"/>
              </a:ext>
            </a:extLst>
          </p:cNvPr>
          <p:cNvSpPr>
            <a:spLocks noGrp="1"/>
          </p:cNvSpPr>
          <p:nvPr>
            <p:ph type="sldNum" sz="quarter" idx="12"/>
          </p:nvPr>
        </p:nvSpPr>
        <p:spPr/>
        <p:txBody>
          <a:bodyPr/>
          <a:lstStyle/>
          <a:p>
            <a:fld id="{C68AC1EC-23E2-4F0E-A5A4-674EC8DB954E}" type="slidenum">
              <a:rPr lang="en-US" smtClean="0"/>
              <a:t>6</a:t>
            </a:fld>
            <a:endParaRPr lang="en-US"/>
          </a:p>
        </p:txBody>
      </p:sp>
      <p:pic>
        <p:nvPicPr>
          <p:cNvPr id="10" name="Content Placeholder 9">
            <a:extLst>
              <a:ext uri="{FF2B5EF4-FFF2-40B4-BE49-F238E27FC236}">
                <a16:creationId xmlns:a16="http://schemas.microsoft.com/office/drawing/2014/main" id="{9566686A-EDD4-7239-9424-30581BB33ECF}"/>
              </a:ext>
            </a:extLst>
          </p:cNvPr>
          <p:cNvPicPr>
            <a:picLocks noGrp="1" noChangeAspect="1"/>
          </p:cNvPicPr>
          <p:nvPr>
            <p:ph idx="1"/>
          </p:nvPr>
        </p:nvPicPr>
        <p:blipFill>
          <a:blip r:embed="rId2"/>
          <a:stretch>
            <a:fillRect/>
          </a:stretch>
        </p:blipFill>
        <p:spPr>
          <a:xfrm>
            <a:off x="1316184" y="1040357"/>
            <a:ext cx="9559632" cy="5416138"/>
          </a:xfrm>
        </p:spPr>
      </p:pic>
      <p:pic>
        <p:nvPicPr>
          <p:cNvPr id="11" name="Picture 10" descr="A yellow and black logo&#10;&#10;Description automatically generated">
            <a:extLst>
              <a:ext uri="{FF2B5EF4-FFF2-40B4-BE49-F238E27FC236}">
                <a16:creationId xmlns:a16="http://schemas.microsoft.com/office/drawing/2014/main" id="{212C37D4-0EE5-E9BB-7E9B-0B1582E72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12" name="Picture 11" descr="A green and white logo&#10;&#10;Description automatically generated">
            <a:extLst>
              <a:ext uri="{FF2B5EF4-FFF2-40B4-BE49-F238E27FC236}">
                <a16:creationId xmlns:a16="http://schemas.microsoft.com/office/drawing/2014/main" id="{EAB54B88-C704-F4EA-44CB-4940DE894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212054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A81C0-B67B-B457-32B4-F45424B939DA}"/>
              </a:ext>
            </a:extLst>
          </p:cNvPr>
          <p:cNvSpPr>
            <a:spLocks noGrp="1"/>
          </p:cNvSpPr>
          <p:nvPr>
            <p:ph type="title"/>
          </p:nvPr>
        </p:nvSpPr>
        <p:spPr>
          <a:xfrm>
            <a:off x="459628" y="-520704"/>
            <a:ext cx="10449784" cy="1265928"/>
          </a:xfrm>
        </p:spPr>
        <p:txBody>
          <a:bodyPr/>
          <a:lstStyle/>
          <a:p>
            <a:r>
              <a:rPr lang="en-US" sz="3200" dirty="0"/>
              <a:t>Financial Metrics</a:t>
            </a:r>
            <a:endParaRPr lang="en-US" dirty="0"/>
          </a:p>
        </p:txBody>
      </p:sp>
      <p:sp>
        <p:nvSpPr>
          <p:cNvPr id="6" name="Slide Number Placeholder 5">
            <a:extLst>
              <a:ext uri="{FF2B5EF4-FFF2-40B4-BE49-F238E27FC236}">
                <a16:creationId xmlns:a16="http://schemas.microsoft.com/office/drawing/2014/main" id="{B2730A1A-47E3-9946-2F1C-849D2E6F3A4A}"/>
              </a:ext>
            </a:extLst>
          </p:cNvPr>
          <p:cNvSpPr>
            <a:spLocks noGrp="1"/>
          </p:cNvSpPr>
          <p:nvPr>
            <p:ph type="sldNum" sz="quarter" idx="12"/>
          </p:nvPr>
        </p:nvSpPr>
        <p:spPr/>
        <p:txBody>
          <a:bodyPr/>
          <a:lstStyle/>
          <a:p>
            <a:fld id="{C68AC1EC-23E2-4F0E-A5A4-674EC8DB954E}" type="slidenum">
              <a:rPr lang="en-US" smtClean="0"/>
              <a:t>7</a:t>
            </a:fld>
            <a:endParaRPr lang="en-US"/>
          </a:p>
        </p:txBody>
      </p:sp>
      <p:pic>
        <p:nvPicPr>
          <p:cNvPr id="7" name="Content Placeholder 12" descr="A close-up of several graphs&#10;&#10;Description automatically generated">
            <a:extLst>
              <a:ext uri="{FF2B5EF4-FFF2-40B4-BE49-F238E27FC236}">
                <a16:creationId xmlns:a16="http://schemas.microsoft.com/office/drawing/2014/main" id="{23CD52BF-D483-A046-49CE-D3EBADAD9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1760" y="1023069"/>
            <a:ext cx="9674570" cy="5594932"/>
          </a:xfrm>
        </p:spPr>
      </p:pic>
      <p:pic>
        <p:nvPicPr>
          <p:cNvPr id="4" name="Picture 3">
            <a:extLst>
              <a:ext uri="{FF2B5EF4-FFF2-40B4-BE49-F238E27FC236}">
                <a16:creationId xmlns:a16="http://schemas.microsoft.com/office/drawing/2014/main" id="{E1AEB1BF-F3BC-714A-06C3-1A712E9B4813}"/>
              </a:ext>
            </a:extLst>
          </p:cNvPr>
          <p:cNvPicPr>
            <a:picLocks noChangeAspect="1"/>
          </p:cNvPicPr>
          <p:nvPr/>
        </p:nvPicPr>
        <p:blipFill>
          <a:blip r:embed="rId3"/>
          <a:stretch>
            <a:fillRect/>
          </a:stretch>
        </p:blipFill>
        <p:spPr>
          <a:xfrm>
            <a:off x="1280160" y="3820535"/>
            <a:ext cx="4638885" cy="2543044"/>
          </a:xfrm>
          <a:prstGeom prst="rect">
            <a:avLst/>
          </a:prstGeom>
        </p:spPr>
      </p:pic>
      <p:pic>
        <p:nvPicPr>
          <p:cNvPr id="5" name="Picture 4" descr="A yellow and black logo&#10;&#10;Description automatically generated">
            <a:extLst>
              <a:ext uri="{FF2B5EF4-FFF2-40B4-BE49-F238E27FC236}">
                <a16:creationId xmlns:a16="http://schemas.microsoft.com/office/drawing/2014/main" id="{6E81F26D-FE02-5262-757A-059116123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8" name="Picture 7" descr="A green and white logo&#10;&#10;Description automatically generated">
            <a:extLst>
              <a:ext uri="{FF2B5EF4-FFF2-40B4-BE49-F238E27FC236}">
                <a16:creationId xmlns:a16="http://schemas.microsoft.com/office/drawing/2014/main" id="{73DC07FA-761F-FA81-A62C-ABFF9B32CF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3185632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BAC0-E21B-F14E-1E9D-D1634C7B8CD0}"/>
              </a:ext>
            </a:extLst>
          </p:cNvPr>
          <p:cNvSpPr>
            <a:spLocks noGrp="1"/>
          </p:cNvSpPr>
          <p:nvPr>
            <p:ph type="title"/>
          </p:nvPr>
        </p:nvSpPr>
        <p:spPr>
          <a:xfrm>
            <a:off x="359044" y="-469003"/>
            <a:ext cx="10449784" cy="1265928"/>
          </a:xfrm>
        </p:spPr>
        <p:txBody>
          <a:bodyPr/>
          <a:lstStyle/>
          <a:p>
            <a:r>
              <a:rPr lang="en-US" sz="3200" dirty="0"/>
              <a:t>Impacts of Tenure/Active Member</a:t>
            </a:r>
            <a:endParaRPr lang="en-US" dirty="0"/>
          </a:p>
        </p:txBody>
      </p:sp>
      <p:sp>
        <p:nvSpPr>
          <p:cNvPr id="6" name="Slide Number Placeholder 5">
            <a:extLst>
              <a:ext uri="{FF2B5EF4-FFF2-40B4-BE49-F238E27FC236}">
                <a16:creationId xmlns:a16="http://schemas.microsoft.com/office/drawing/2014/main" id="{362807E4-73B8-9716-C696-6B0D07595D08}"/>
              </a:ext>
            </a:extLst>
          </p:cNvPr>
          <p:cNvSpPr>
            <a:spLocks noGrp="1"/>
          </p:cNvSpPr>
          <p:nvPr>
            <p:ph type="sldNum" sz="quarter" idx="12"/>
          </p:nvPr>
        </p:nvSpPr>
        <p:spPr/>
        <p:txBody>
          <a:bodyPr/>
          <a:lstStyle/>
          <a:p>
            <a:fld id="{C68AC1EC-23E2-4F0E-A5A4-674EC8DB954E}" type="slidenum">
              <a:rPr lang="en-US" smtClean="0"/>
              <a:t>8</a:t>
            </a:fld>
            <a:endParaRPr lang="en-US"/>
          </a:p>
        </p:txBody>
      </p:sp>
      <p:pic>
        <p:nvPicPr>
          <p:cNvPr id="7" name="Content Placeholder 6">
            <a:extLst>
              <a:ext uri="{FF2B5EF4-FFF2-40B4-BE49-F238E27FC236}">
                <a16:creationId xmlns:a16="http://schemas.microsoft.com/office/drawing/2014/main" id="{C07D3A99-6437-6307-A625-616DF10DE042}"/>
              </a:ext>
            </a:extLst>
          </p:cNvPr>
          <p:cNvPicPr>
            <a:picLocks noGrp="1" noChangeAspect="1"/>
          </p:cNvPicPr>
          <p:nvPr>
            <p:ph idx="1"/>
          </p:nvPr>
        </p:nvPicPr>
        <p:blipFill>
          <a:blip r:embed="rId2"/>
          <a:stretch>
            <a:fillRect/>
          </a:stretch>
        </p:blipFill>
        <p:spPr>
          <a:xfrm>
            <a:off x="2189724" y="931496"/>
            <a:ext cx="7812552" cy="5424854"/>
          </a:xfrm>
        </p:spPr>
      </p:pic>
      <p:pic>
        <p:nvPicPr>
          <p:cNvPr id="3" name="Picture 2" descr="A yellow and black logo&#10;&#10;Description automatically generated">
            <a:extLst>
              <a:ext uri="{FF2B5EF4-FFF2-40B4-BE49-F238E27FC236}">
                <a16:creationId xmlns:a16="http://schemas.microsoft.com/office/drawing/2014/main" id="{A0959246-15C8-CDA2-078E-0528A5DDB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4" name="Picture 3" descr="A green and white logo&#10;&#10;Description automatically generated">
            <a:extLst>
              <a:ext uri="{FF2B5EF4-FFF2-40B4-BE49-F238E27FC236}">
                <a16:creationId xmlns:a16="http://schemas.microsoft.com/office/drawing/2014/main" id="{E0D80549-10C6-7D9A-C32A-A0A7F9C93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286473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5D84B-AD43-6CBD-A535-9F24090A714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BFD64E7-6BDA-6623-F82B-5D469DE8A76D}"/>
              </a:ext>
            </a:extLst>
          </p:cNvPr>
          <p:cNvSpPr>
            <a:spLocks noGrp="1"/>
          </p:cNvSpPr>
          <p:nvPr>
            <p:ph idx="1"/>
          </p:nvPr>
        </p:nvSpPr>
        <p:spPr/>
        <p:txBody>
          <a:bodyPr/>
          <a:lstStyle/>
          <a:p>
            <a:r>
              <a:rPr lang="en-US" sz="1600" dirty="0"/>
              <a:t>In conclusion, our project demonstrated the power of data analytics in identifying key factors influencing customer churn in the banking sector. By leveraging tools like Power BI and AWS services, we delivered actionable insights to help banks improve customer retention. The findings emphasized the importance of understanding customer behavior and engagement to reduce churn rates. Winning first prize validates the effectiveness of our approach and highlights the potential of data-driven decision-making in the banking industry.</a:t>
            </a:r>
          </a:p>
          <a:p>
            <a:endParaRPr lang="en-US" dirty="0"/>
          </a:p>
        </p:txBody>
      </p:sp>
      <p:sp>
        <p:nvSpPr>
          <p:cNvPr id="4" name="Date Placeholder 3">
            <a:extLst>
              <a:ext uri="{FF2B5EF4-FFF2-40B4-BE49-F238E27FC236}">
                <a16:creationId xmlns:a16="http://schemas.microsoft.com/office/drawing/2014/main" id="{0DBF87E1-BEE1-523C-4EB2-3683E1FEA722}"/>
              </a:ext>
            </a:extLst>
          </p:cNvPr>
          <p:cNvSpPr>
            <a:spLocks noGrp="1"/>
          </p:cNvSpPr>
          <p:nvPr>
            <p:ph type="dt" sz="half" idx="10"/>
          </p:nvPr>
        </p:nvSpPr>
        <p:spPr/>
        <p:txBody>
          <a:bodyPr/>
          <a:lstStyle/>
          <a:p>
            <a:fld id="{579F6069-8263-4296-913A-BC2234E8D32B}" type="datetime1">
              <a:rPr lang="en-US" smtClean="0"/>
              <a:t>11/19/2024</a:t>
            </a:fld>
            <a:endParaRPr lang="en-US"/>
          </a:p>
        </p:txBody>
      </p:sp>
      <p:sp>
        <p:nvSpPr>
          <p:cNvPr id="5" name="Footer Placeholder 4">
            <a:extLst>
              <a:ext uri="{FF2B5EF4-FFF2-40B4-BE49-F238E27FC236}">
                <a16:creationId xmlns:a16="http://schemas.microsoft.com/office/drawing/2014/main" id="{739CBC06-CD97-9213-D43E-71E9C21C46C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70A2F1-8974-68DB-7F9E-BA254CED261F}"/>
              </a:ext>
            </a:extLst>
          </p:cNvPr>
          <p:cNvSpPr>
            <a:spLocks noGrp="1"/>
          </p:cNvSpPr>
          <p:nvPr>
            <p:ph type="sldNum" sz="quarter" idx="12"/>
          </p:nvPr>
        </p:nvSpPr>
        <p:spPr/>
        <p:txBody>
          <a:bodyPr/>
          <a:lstStyle/>
          <a:p>
            <a:fld id="{C68AC1EC-23E2-4F0E-A5A4-674EC8DB954E}" type="slidenum">
              <a:rPr lang="en-US" smtClean="0"/>
              <a:t>9</a:t>
            </a:fld>
            <a:endParaRPr lang="en-US"/>
          </a:p>
        </p:txBody>
      </p:sp>
      <p:pic>
        <p:nvPicPr>
          <p:cNvPr id="7" name="Picture 6" descr="A yellow and black logo&#10;&#10;Description automatically generated">
            <a:extLst>
              <a:ext uri="{FF2B5EF4-FFF2-40B4-BE49-F238E27FC236}">
                <a16:creationId xmlns:a16="http://schemas.microsoft.com/office/drawing/2014/main" id="{E48A1310-AA0C-B361-94E7-6090E4A7A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98463"/>
            <a:ext cx="859536" cy="859536"/>
          </a:xfrm>
          <a:prstGeom prst="rect">
            <a:avLst/>
          </a:prstGeom>
        </p:spPr>
      </p:pic>
      <p:pic>
        <p:nvPicPr>
          <p:cNvPr id="8" name="Picture 7" descr="A green and white logo&#10;&#10;Description automatically generated">
            <a:extLst>
              <a:ext uri="{FF2B5EF4-FFF2-40B4-BE49-F238E27FC236}">
                <a16:creationId xmlns:a16="http://schemas.microsoft.com/office/drawing/2014/main" id="{A8204742-7BF8-029D-DC8E-C66BFA63B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2018" y="-9145"/>
            <a:ext cx="959106" cy="539497"/>
          </a:xfrm>
          <a:prstGeom prst="rect">
            <a:avLst/>
          </a:prstGeom>
        </p:spPr>
      </p:pic>
    </p:spTree>
    <p:extLst>
      <p:ext uri="{BB962C8B-B14F-4D97-AF65-F5344CB8AC3E}">
        <p14:creationId xmlns:p14="http://schemas.microsoft.com/office/powerpoint/2010/main" val="2370768689"/>
      </p:ext>
    </p:extLst>
  </p:cSld>
  <p:clrMapOvr>
    <a:masterClrMapping/>
  </p:clrMapOvr>
</p:sld>
</file>

<file path=ppt/theme/theme1.xml><?xml version="1.0" encoding="utf-8"?>
<a:theme xmlns:a="http://schemas.openxmlformats.org/drawingml/2006/main" name="BohoVogueVTI">
  <a:themeElements>
    <a:clrScheme name="AnalogousFromDarkSeedLeftStep">
      <a:dk1>
        <a:srgbClr val="000000"/>
      </a:dk1>
      <a:lt1>
        <a:srgbClr val="FFFFFF"/>
      </a:lt1>
      <a:dk2>
        <a:srgbClr val="201B38"/>
      </a:dk2>
      <a:lt2>
        <a:srgbClr val="E4E8E2"/>
      </a:lt2>
      <a:accent1>
        <a:srgbClr val="944DC3"/>
      </a:accent1>
      <a:accent2>
        <a:srgbClr val="503BB1"/>
      </a:accent2>
      <a:accent3>
        <a:srgbClr val="4D68C3"/>
      </a:accent3>
      <a:accent4>
        <a:srgbClr val="3B88B1"/>
      </a:accent4>
      <a:accent5>
        <a:srgbClr val="46B3AB"/>
      </a:accent5>
      <a:accent6>
        <a:srgbClr val="3BB178"/>
      </a:accent6>
      <a:hlink>
        <a:srgbClr val="338F9A"/>
      </a:hlink>
      <a:folHlink>
        <a:srgbClr val="7F7F7F"/>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710</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Light</vt:lpstr>
      <vt:lpstr>Arial</vt:lpstr>
      <vt:lpstr>Walbaum Display</vt:lpstr>
      <vt:lpstr>BohoVogueVTI</vt:lpstr>
      <vt:lpstr>Data Analysis on Customer Churn for Banking Services</vt:lpstr>
      <vt:lpstr>About the Project</vt:lpstr>
      <vt:lpstr>Work flow</vt:lpstr>
      <vt:lpstr>About the Dataset</vt:lpstr>
      <vt:lpstr>Executive Summary</vt:lpstr>
      <vt:lpstr>Demographic Churn Analysis</vt:lpstr>
      <vt:lpstr>Financial Metrics</vt:lpstr>
      <vt:lpstr>Impacts of Tenure/Active Member</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Abhinav Mishra</dc:creator>
  <cp:lastModifiedBy>Abhinav Mishra</cp:lastModifiedBy>
  <cp:revision>9</cp:revision>
  <dcterms:created xsi:type="dcterms:W3CDTF">2024-11-19T13:51:05Z</dcterms:created>
  <dcterms:modified xsi:type="dcterms:W3CDTF">2024-11-19T14:35:49Z</dcterms:modified>
</cp:coreProperties>
</file>